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itter" pitchFamily="2" charset="7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1"/>
    <p:restoredTop sz="94610"/>
  </p:normalViewPr>
  <p:slideViewPr>
    <p:cSldViewPr snapToGrid="0" snapToObjects="1">
      <p:cViewPr>
        <p:scale>
          <a:sx n="96" d="100"/>
          <a:sy n="96" d="100"/>
        </p:scale>
        <p:origin x="8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14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615791"/>
            <a:ext cx="7576661" cy="2099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NAMI: Navigational Autonomous Mapping Intelligence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3669" y="3050858"/>
            <a:ext cx="757666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LIDAR-Based Autonomous Indoor Navigation System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3669" y="3862388"/>
            <a:ext cx="1890593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PROJECT TYPE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83669" y="4372928"/>
            <a:ext cx="1890593" cy="1399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Major Project | Academic Year 2025-2026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3228142" y="3912751"/>
            <a:ext cx="895588" cy="1343501"/>
          </a:xfrm>
          <a:prstGeom prst="roundRect">
            <a:avLst>
              <a:gd name="adj" fmla="val 360045"/>
            </a:avLst>
          </a:prstGeom>
          <a:solidFill>
            <a:srgbClr val="1F2D1B"/>
          </a:solidFill>
          <a:ln/>
        </p:spPr>
      </p:sp>
      <p:sp>
        <p:nvSpPr>
          <p:cNvPr id="8" name="Text 5"/>
          <p:cNvSpPr/>
          <p:nvPr/>
        </p:nvSpPr>
        <p:spPr>
          <a:xfrm>
            <a:off x="4347567" y="3975736"/>
            <a:ext cx="2799040" cy="107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Team</a:t>
            </a:r>
          </a:p>
          <a:p>
            <a:pPr>
              <a:lnSpc>
                <a:spcPts val="2750"/>
              </a:lnSpc>
            </a:pPr>
            <a:r>
              <a:rPr lang="en-US" sz="1600" b="1" dirty="0" err="1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Vivek</a:t>
            </a:r>
            <a:r>
              <a:rPr lang="en-US" sz="16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Prakash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Outfit Bold" pitchFamily="34" charset="-122"/>
                <a:cs typeface="Outfit Bold" pitchFamily="34" charset="-120"/>
              </a:rPr>
              <a:t>(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2202161520117)</a:t>
            </a:r>
            <a:endParaRPr lang="en-US" sz="1600" b="1" dirty="0">
              <a:solidFill>
                <a:srgbClr val="C2C4B5"/>
              </a:solidFill>
              <a:latin typeface="Outfit Bold" pitchFamily="34" charset="0"/>
              <a:ea typeface="Outfit Bold" pitchFamily="34" charset="-122"/>
              <a:cs typeface="Outfit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1600" b="1" dirty="0" err="1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</a:rPr>
              <a:t>Ritik</a:t>
            </a:r>
            <a:r>
              <a:rPr lang="en-US" sz="16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</a:rPr>
              <a:t> Pandey (2202161630079)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47087" y="3492401"/>
            <a:ext cx="402026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3228142" y="5480090"/>
            <a:ext cx="895588" cy="1343501"/>
          </a:xfrm>
          <a:prstGeom prst="roundRect">
            <a:avLst>
              <a:gd name="adj" fmla="val 360045"/>
            </a:avLst>
          </a:prstGeom>
          <a:solidFill>
            <a:srgbClr val="1F2D1B"/>
          </a:solidFill>
          <a:ln/>
        </p:spPr>
      </p:sp>
      <p:sp>
        <p:nvSpPr>
          <p:cNvPr id="11" name="Text 8"/>
          <p:cNvSpPr/>
          <p:nvPr/>
        </p:nvSpPr>
        <p:spPr>
          <a:xfrm>
            <a:off x="4347567" y="5703927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CSE - AI (4th Year)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347567" y="6277570"/>
            <a:ext cx="402026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Course: BTECH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83669" y="7327225"/>
            <a:ext cx="757666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Submitted To: Mr. Ashish Jain 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468" y="688062"/>
            <a:ext cx="6722983" cy="618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Challenges in Indoor Logistics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2468" y="1701879"/>
            <a:ext cx="1324546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Addressing inefficiencies with dynamic, infrastructure-free autonomy.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2468" y="2240994"/>
            <a:ext cx="4283273" cy="2798088"/>
          </a:xfrm>
          <a:prstGeom prst="roundRect">
            <a:avLst>
              <a:gd name="adj" fmla="val 1061"/>
            </a:avLst>
          </a:prstGeom>
          <a:solidFill>
            <a:srgbClr val="1C1D1F"/>
          </a:solidFill>
          <a:ln w="22860">
            <a:solidFill>
              <a:srgbClr val="2D2F2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5328" y="2263854"/>
            <a:ext cx="4237553" cy="593527"/>
          </a:xfrm>
          <a:prstGeom prst="roundRect">
            <a:avLst>
              <a:gd name="adj" fmla="val 378"/>
            </a:avLst>
          </a:prstGeom>
          <a:solidFill>
            <a:srgbClr val="2D2F28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693" y="2375178"/>
            <a:ext cx="296704" cy="3708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13090" y="3055144"/>
            <a:ext cx="274712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Inefficient Manual Tasks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13090" y="3482935"/>
            <a:ext cx="384202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Time-consuming transport of files and goods.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13090" y="4185285"/>
            <a:ext cx="384202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Staff diverted from core responsibilities.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73504" y="2240994"/>
            <a:ext cx="4283273" cy="2798088"/>
          </a:xfrm>
          <a:prstGeom prst="roundRect">
            <a:avLst>
              <a:gd name="adj" fmla="val 1061"/>
            </a:avLst>
          </a:prstGeom>
          <a:solidFill>
            <a:srgbClr val="1C1D1F"/>
          </a:solidFill>
          <a:ln w="22860">
            <a:solidFill>
              <a:srgbClr val="2D2F28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96364" y="2263854"/>
            <a:ext cx="4237553" cy="593527"/>
          </a:xfrm>
          <a:prstGeom prst="roundRect">
            <a:avLst>
              <a:gd name="adj" fmla="val 378"/>
            </a:avLst>
          </a:prstGeom>
          <a:solidFill>
            <a:srgbClr val="2D2F2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729" y="2375178"/>
            <a:ext cx="296704" cy="37088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94127" y="3055144"/>
            <a:ext cx="3390305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Traditional Automation Limits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5394127" y="3482935"/>
            <a:ext cx="384202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Requires costly infrastructure (e.g., magnetic strips).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5394127" y="4185285"/>
            <a:ext cx="384202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Fixed paths; cannot handle moving obstacles.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54540" y="2240994"/>
            <a:ext cx="4283273" cy="2798088"/>
          </a:xfrm>
          <a:prstGeom prst="roundRect">
            <a:avLst>
              <a:gd name="adj" fmla="val 1061"/>
            </a:avLst>
          </a:prstGeom>
          <a:solidFill>
            <a:srgbClr val="1C1D1F"/>
          </a:solidFill>
          <a:ln w="22860">
            <a:solidFill>
              <a:srgbClr val="2D2F28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77400" y="2263854"/>
            <a:ext cx="4237553" cy="593527"/>
          </a:xfrm>
          <a:prstGeom prst="roundRect">
            <a:avLst>
              <a:gd name="adj" fmla="val 378"/>
            </a:avLst>
          </a:prstGeom>
          <a:solidFill>
            <a:srgbClr val="2D2F28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7765" y="2375178"/>
            <a:ext cx="296704" cy="37088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75163" y="3055144"/>
            <a:ext cx="270343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Complexity and Rigidity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9875163" y="3482935"/>
            <a:ext cx="3842028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Difficult installation and configuration.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9875163" y="4185285"/>
            <a:ext cx="384202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Poor flexibility in changing layouts.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692468" y="5360484"/>
            <a:ext cx="13245465" cy="32266"/>
          </a:xfrm>
          <a:prstGeom prst="rect">
            <a:avLst/>
          </a:prstGeom>
          <a:solidFill>
            <a:srgbClr val="C2C4B5">
              <a:alpha val="50000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692468" y="5689402"/>
            <a:ext cx="5223748" cy="494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NAMI's Autonomous Solution</a:t>
            </a:r>
            <a:endParaRPr lang="en-US" sz="310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43" y="6449616"/>
            <a:ext cx="296704" cy="37088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335286" y="6480572"/>
            <a:ext cx="355544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Infrastructure-Free Navigation</a:t>
            </a:r>
            <a:endParaRPr lang="en-US" sz="1900" dirty="0"/>
          </a:p>
        </p:txBody>
      </p:sp>
      <p:sp>
        <p:nvSpPr>
          <p:cNvPr id="26" name="Text 20"/>
          <p:cNvSpPr/>
          <p:nvPr/>
        </p:nvSpPr>
        <p:spPr>
          <a:xfrm>
            <a:off x="1335286" y="6908363"/>
            <a:ext cx="360747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LIDAR-based system requires zero environmental modifications.</a:t>
            </a:r>
            <a:endParaRPr lang="en-US" sz="1550" dirty="0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229" y="6449616"/>
            <a:ext cx="296704" cy="37088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5832872" y="6480572"/>
            <a:ext cx="251674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Real-Time Adaptation</a:t>
            </a:r>
            <a:endParaRPr lang="en-US" sz="1900" dirty="0"/>
          </a:p>
        </p:txBody>
      </p:sp>
      <p:sp>
        <p:nvSpPr>
          <p:cNvPr id="29" name="Text 22"/>
          <p:cNvSpPr/>
          <p:nvPr/>
        </p:nvSpPr>
        <p:spPr>
          <a:xfrm>
            <a:off x="5832872" y="6908363"/>
            <a:ext cx="360747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Dynamic obstacle detection and avoidance for flexible deployment.</a:t>
            </a:r>
            <a:endParaRPr lang="en-US" sz="1550" dirty="0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815" y="6449616"/>
            <a:ext cx="296704" cy="37088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0330458" y="6480572"/>
            <a:ext cx="266069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Autonomous Operation</a:t>
            </a:r>
            <a:endParaRPr lang="en-US" sz="1900" dirty="0"/>
          </a:p>
        </p:txBody>
      </p:sp>
      <p:sp>
        <p:nvSpPr>
          <p:cNvPr id="32" name="Text 24"/>
          <p:cNvSpPr/>
          <p:nvPr/>
        </p:nvSpPr>
        <p:spPr>
          <a:xfrm>
            <a:off x="10330458" y="6908363"/>
            <a:ext cx="360747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24/7 reliability without continuous human intervention.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254" y="526613"/>
            <a:ext cx="4422219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NAMI System Architecture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11254" y="1202055"/>
            <a:ext cx="812149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Integrating robust hardware with advanced SLAM algorithms.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1254" y="1746052"/>
            <a:ext cx="2340888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Hardware Components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23" y="2161342"/>
            <a:ext cx="219075" cy="2738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5838" y="2184202"/>
            <a:ext cx="1825823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LIDAR Sensor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985838" y="2558415"/>
            <a:ext cx="3408045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2D/3D scanning (8-12m range, 360° coverage) for environmental input.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23" y="3295055"/>
            <a:ext cx="219075" cy="2738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5838" y="3317915"/>
            <a:ext cx="1825823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Raspberry Pi 4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985838" y="3692128"/>
            <a:ext cx="3408045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High-performance unit for real-time SLAM processing and control.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23" y="4428768"/>
            <a:ext cx="219075" cy="2738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85838" y="4451628"/>
            <a:ext cx="1825823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Motor System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985838" y="4825841"/>
            <a:ext cx="3408045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Four DC motors with L298N drivers for precise omnidirectional movement.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23" y="5562481"/>
            <a:ext cx="219075" cy="2738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85838" y="5585341"/>
            <a:ext cx="1825823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Safety &amp; Power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985838" y="5959554"/>
            <a:ext cx="3408045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Ultrasonic sensors for redundancy; 12V battery (6-8 hours operation).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4757738" y="1746052"/>
            <a:ext cx="224361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Software Architecture</a:t>
            </a:r>
            <a:endParaRPr lang="en-US" sz="17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738" y="2184202"/>
            <a:ext cx="145971" cy="182523"/>
          </a:xfrm>
          <a:prstGeom prst="rect">
            <a:avLst/>
          </a:prstGeom>
        </p:spPr>
      </p:pic>
      <p:sp>
        <p:nvSpPr>
          <p:cNvPr id="20" name="Shape 12"/>
          <p:cNvSpPr/>
          <p:nvPr/>
        </p:nvSpPr>
        <p:spPr>
          <a:xfrm>
            <a:off x="4757738" y="2417088"/>
            <a:ext cx="3882628" cy="1524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1" name="Text 13"/>
          <p:cNvSpPr/>
          <p:nvPr/>
        </p:nvSpPr>
        <p:spPr>
          <a:xfrm>
            <a:off x="4757738" y="2520553"/>
            <a:ext cx="1825823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SLAM Algorithm</a:t>
            </a:r>
            <a:endParaRPr lang="en-US" sz="1400" dirty="0"/>
          </a:p>
        </p:txBody>
      </p:sp>
      <p:sp>
        <p:nvSpPr>
          <p:cNvPr id="22" name="Text 14"/>
          <p:cNvSpPr/>
          <p:nvPr/>
        </p:nvSpPr>
        <p:spPr>
          <a:xfrm>
            <a:off x="4757738" y="2894767"/>
            <a:ext cx="3882628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Particle Filter SLAM for simultaneous localization and mapping.</a:t>
            </a:r>
            <a:endParaRPr lang="en-US" sz="11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738" y="3617714"/>
            <a:ext cx="145971" cy="182523"/>
          </a:xfrm>
          <a:prstGeom prst="rect">
            <a:avLst/>
          </a:prstGeom>
        </p:spPr>
      </p:pic>
      <p:sp>
        <p:nvSpPr>
          <p:cNvPr id="24" name="Shape 15"/>
          <p:cNvSpPr/>
          <p:nvPr/>
        </p:nvSpPr>
        <p:spPr>
          <a:xfrm>
            <a:off x="4757738" y="3850600"/>
            <a:ext cx="3882628" cy="1524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5" name="Text 16"/>
          <p:cNvSpPr/>
          <p:nvPr/>
        </p:nvSpPr>
        <p:spPr>
          <a:xfrm>
            <a:off x="4757738" y="3954066"/>
            <a:ext cx="1825823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Path Planning</a:t>
            </a:r>
            <a:endParaRPr lang="en-US" sz="1400" dirty="0"/>
          </a:p>
        </p:txBody>
      </p:sp>
      <p:sp>
        <p:nvSpPr>
          <p:cNvPr id="26" name="Text 17"/>
          <p:cNvSpPr/>
          <p:nvPr/>
        </p:nvSpPr>
        <p:spPr>
          <a:xfrm>
            <a:off x="4757738" y="4328279"/>
            <a:ext cx="3882628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Dynamic route optimisation using the efficient A* algorithm.</a:t>
            </a:r>
            <a:endParaRPr lang="en-US" sz="1150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738" y="5051227"/>
            <a:ext cx="145971" cy="182523"/>
          </a:xfrm>
          <a:prstGeom prst="rect">
            <a:avLst/>
          </a:prstGeom>
        </p:spPr>
      </p:pic>
      <p:sp>
        <p:nvSpPr>
          <p:cNvPr id="28" name="Shape 18"/>
          <p:cNvSpPr/>
          <p:nvPr/>
        </p:nvSpPr>
        <p:spPr>
          <a:xfrm>
            <a:off x="4757738" y="5284113"/>
            <a:ext cx="3882628" cy="1524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9" name="Text 19"/>
          <p:cNvSpPr/>
          <p:nvPr/>
        </p:nvSpPr>
        <p:spPr>
          <a:xfrm>
            <a:off x="4757738" y="5387578"/>
            <a:ext cx="1825823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Obstacle Avoidance</a:t>
            </a:r>
            <a:endParaRPr lang="en-US" sz="1400" dirty="0"/>
          </a:p>
        </p:txBody>
      </p:sp>
      <p:sp>
        <p:nvSpPr>
          <p:cNvPr id="30" name="Text 20"/>
          <p:cNvSpPr/>
          <p:nvPr/>
        </p:nvSpPr>
        <p:spPr>
          <a:xfrm>
            <a:off x="4757738" y="5761792"/>
            <a:ext cx="3882628" cy="46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Real-time path recalculation and dynamic collision mitigation.</a:t>
            </a:r>
            <a:endParaRPr lang="en-US" sz="1150" dirty="0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7738" y="6484739"/>
            <a:ext cx="145971" cy="182523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4757738" y="6717625"/>
            <a:ext cx="3882628" cy="1524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33" name="Text 22"/>
          <p:cNvSpPr/>
          <p:nvPr/>
        </p:nvSpPr>
        <p:spPr>
          <a:xfrm>
            <a:off x="4757738" y="6821091"/>
            <a:ext cx="1825823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Localization System</a:t>
            </a:r>
            <a:endParaRPr lang="en-US" sz="1400" dirty="0"/>
          </a:p>
        </p:txBody>
      </p:sp>
      <p:sp>
        <p:nvSpPr>
          <p:cNvPr id="34" name="Text 23"/>
          <p:cNvSpPr/>
          <p:nvPr/>
        </p:nvSpPr>
        <p:spPr>
          <a:xfrm>
            <a:off x="4757738" y="7195304"/>
            <a:ext cx="388262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Continuous position tracking with high 5cm accuracy.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637" y="890230"/>
            <a:ext cx="5089088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Implementation Methodology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3637" y="1417558"/>
            <a:ext cx="298454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Four-Phase Development Strategy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35794" y="1875711"/>
            <a:ext cx="15240" cy="4479965"/>
          </a:xfrm>
          <a:prstGeom prst="roundRect">
            <a:avLst>
              <a:gd name="adj" fmla="val 147287"/>
            </a:avLst>
          </a:prstGeom>
          <a:solidFill>
            <a:srgbClr val="545557"/>
          </a:solidFill>
          <a:ln/>
        </p:spPr>
      </p:sp>
      <p:sp>
        <p:nvSpPr>
          <p:cNvPr id="6" name="Shape 3"/>
          <p:cNvSpPr/>
          <p:nvPr/>
        </p:nvSpPr>
        <p:spPr>
          <a:xfrm>
            <a:off x="620554" y="2036326"/>
            <a:ext cx="299204" cy="15240"/>
          </a:xfrm>
          <a:prstGeom prst="roundRect">
            <a:avLst>
              <a:gd name="adj" fmla="val 147287"/>
            </a:avLst>
          </a:prstGeom>
          <a:solidFill>
            <a:srgbClr val="545557"/>
          </a:solidFill>
          <a:ln/>
        </p:spPr>
      </p:sp>
      <p:sp>
        <p:nvSpPr>
          <p:cNvPr id="7" name="Shape 4"/>
          <p:cNvSpPr/>
          <p:nvPr/>
        </p:nvSpPr>
        <p:spPr>
          <a:xfrm>
            <a:off x="579715" y="1987868"/>
            <a:ext cx="112157" cy="112157"/>
          </a:xfrm>
          <a:prstGeom prst="roundRect">
            <a:avLst>
              <a:gd name="adj" fmla="val 407643"/>
            </a:avLst>
          </a:prstGeom>
          <a:solidFill>
            <a:srgbClr val="9FA582"/>
          </a:solidFill>
          <a:ln/>
        </p:spPr>
      </p:sp>
      <p:sp>
        <p:nvSpPr>
          <p:cNvPr id="8" name="Text 5"/>
          <p:cNvSpPr/>
          <p:nvPr/>
        </p:nvSpPr>
        <p:spPr>
          <a:xfrm>
            <a:off x="1234440" y="1927146"/>
            <a:ext cx="262282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Phase 1: Environment Mapping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234440" y="2250638"/>
            <a:ext cx="73859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Weeks 1-5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1234440" y="2531864"/>
            <a:ext cx="738592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LIDAR data collection and processing. SLAM algorithm used for 2D/3D map generation and validation.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620554" y="3231118"/>
            <a:ext cx="299204" cy="15240"/>
          </a:xfrm>
          <a:prstGeom prst="roundRect">
            <a:avLst>
              <a:gd name="adj" fmla="val 147287"/>
            </a:avLst>
          </a:prstGeom>
          <a:solidFill>
            <a:srgbClr val="545557"/>
          </a:solidFill>
          <a:ln/>
        </p:spPr>
      </p:sp>
      <p:sp>
        <p:nvSpPr>
          <p:cNvPr id="12" name="Shape 9"/>
          <p:cNvSpPr/>
          <p:nvPr/>
        </p:nvSpPr>
        <p:spPr>
          <a:xfrm>
            <a:off x="579715" y="3182660"/>
            <a:ext cx="112157" cy="112157"/>
          </a:xfrm>
          <a:prstGeom prst="roundRect">
            <a:avLst>
              <a:gd name="adj" fmla="val 407643"/>
            </a:avLst>
          </a:prstGeom>
          <a:solidFill>
            <a:srgbClr val="9FA582"/>
          </a:solidFill>
          <a:ln/>
        </p:spPr>
      </p:sp>
      <p:sp>
        <p:nvSpPr>
          <p:cNvPr id="13" name="Text 10"/>
          <p:cNvSpPr/>
          <p:nvPr/>
        </p:nvSpPr>
        <p:spPr>
          <a:xfrm>
            <a:off x="1234440" y="3121938"/>
            <a:ext cx="237410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Phase 2: Navigation System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234440" y="3445431"/>
            <a:ext cx="73859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Weeks 6-10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1234440" y="3726656"/>
            <a:ext cx="738592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Localization, A* path planning, and motor control system calibration for movement execution.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620554" y="4425910"/>
            <a:ext cx="299204" cy="15240"/>
          </a:xfrm>
          <a:prstGeom prst="roundRect">
            <a:avLst>
              <a:gd name="adj" fmla="val 147287"/>
            </a:avLst>
          </a:prstGeom>
          <a:solidFill>
            <a:srgbClr val="545557"/>
          </a:solidFill>
          <a:ln/>
        </p:spPr>
      </p:sp>
      <p:sp>
        <p:nvSpPr>
          <p:cNvPr id="17" name="Shape 14"/>
          <p:cNvSpPr/>
          <p:nvPr/>
        </p:nvSpPr>
        <p:spPr>
          <a:xfrm>
            <a:off x="579715" y="4377452"/>
            <a:ext cx="112157" cy="112157"/>
          </a:xfrm>
          <a:prstGeom prst="roundRect">
            <a:avLst>
              <a:gd name="adj" fmla="val 407643"/>
            </a:avLst>
          </a:prstGeom>
          <a:solidFill>
            <a:srgbClr val="9FA582"/>
          </a:solidFill>
          <a:ln/>
        </p:spPr>
      </p:sp>
      <p:sp>
        <p:nvSpPr>
          <p:cNvPr id="18" name="Text 15"/>
          <p:cNvSpPr/>
          <p:nvPr/>
        </p:nvSpPr>
        <p:spPr>
          <a:xfrm>
            <a:off x="1234440" y="4316730"/>
            <a:ext cx="241399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Phase 3: Safety &amp; Avoidance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1234440" y="4640223"/>
            <a:ext cx="73859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Weeks 11-15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1234440" y="4921448"/>
            <a:ext cx="738592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Dynamic obstacle tracking, collision avoidance algorithms, and multi-sensor fusion implemented.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0554" y="5620703"/>
            <a:ext cx="299204" cy="15240"/>
          </a:xfrm>
          <a:prstGeom prst="roundRect">
            <a:avLst>
              <a:gd name="adj" fmla="val 147287"/>
            </a:avLst>
          </a:prstGeom>
          <a:solidFill>
            <a:srgbClr val="545557"/>
          </a:solidFill>
          <a:ln/>
        </p:spPr>
      </p:sp>
      <p:sp>
        <p:nvSpPr>
          <p:cNvPr id="22" name="Shape 19"/>
          <p:cNvSpPr/>
          <p:nvPr/>
        </p:nvSpPr>
        <p:spPr>
          <a:xfrm>
            <a:off x="579715" y="5572244"/>
            <a:ext cx="112157" cy="112157"/>
          </a:xfrm>
          <a:prstGeom prst="roundRect">
            <a:avLst>
              <a:gd name="adj" fmla="val 407643"/>
            </a:avLst>
          </a:prstGeom>
          <a:solidFill>
            <a:srgbClr val="9FA582"/>
          </a:solidFill>
          <a:ln/>
        </p:spPr>
      </p:sp>
      <p:sp>
        <p:nvSpPr>
          <p:cNvPr id="23" name="Text 20"/>
          <p:cNvSpPr/>
          <p:nvPr/>
        </p:nvSpPr>
        <p:spPr>
          <a:xfrm>
            <a:off x="1234440" y="5511522"/>
            <a:ext cx="2708315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Phase 4: Testing &amp; Optimisation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1234440" y="5835015"/>
            <a:ext cx="738592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Weeks 16-20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1234440" y="6116241"/>
            <a:ext cx="738592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Real-world stress testing, parameter tuning, UI development, and final demonstration preparation.</a:t>
            </a:r>
            <a:endParaRPr lang="en-US" sz="1150" dirty="0"/>
          </a:p>
        </p:txBody>
      </p:sp>
      <p:sp>
        <p:nvSpPr>
          <p:cNvPr id="26" name="Text 23"/>
          <p:cNvSpPr/>
          <p:nvPr/>
        </p:nvSpPr>
        <p:spPr>
          <a:xfrm>
            <a:off x="748070" y="6692146"/>
            <a:ext cx="7872293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structured approach ensures robust integration, from initial point cloud data processing to final performance tuning.</a:t>
            </a:r>
            <a:endParaRPr lang="en-US" sz="1150" dirty="0"/>
          </a:p>
        </p:txBody>
      </p:sp>
      <p:sp>
        <p:nvSpPr>
          <p:cNvPr id="27" name="Shape 24"/>
          <p:cNvSpPr/>
          <p:nvPr/>
        </p:nvSpPr>
        <p:spPr>
          <a:xfrm>
            <a:off x="523637" y="6523911"/>
            <a:ext cx="15240" cy="815340"/>
          </a:xfrm>
          <a:prstGeom prst="rect">
            <a:avLst/>
          </a:prstGeom>
          <a:solidFill>
            <a:srgbClr val="9FA582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837" y="411361"/>
            <a:ext cx="5247323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Versatile Applications Across Industries</a:t>
            </a:r>
            <a:endParaRPr lang="en-US" sz="2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7" y="1085612"/>
            <a:ext cx="4538543" cy="139505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88" y="1085612"/>
            <a:ext cx="4538543" cy="139505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519" y="1085612"/>
            <a:ext cx="4538543" cy="139505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406837" y="2689979"/>
            <a:ext cx="6850261" cy="1097399"/>
          </a:xfrm>
          <a:prstGeom prst="roundRect">
            <a:avLst>
              <a:gd name="adj" fmla="val 1589"/>
            </a:avLst>
          </a:prstGeom>
          <a:solidFill>
            <a:srgbClr val="3B3C3E"/>
          </a:solidFill>
          <a:ln/>
        </p:spPr>
      </p:sp>
      <p:sp>
        <p:nvSpPr>
          <p:cNvPr id="7" name="Shape 2"/>
          <p:cNvSpPr/>
          <p:nvPr/>
        </p:nvSpPr>
        <p:spPr>
          <a:xfrm>
            <a:off x="523042" y="2806184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6B6E5E"/>
          </a:solidFill>
          <a:ln/>
        </p:spPr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87" y="2882503"/>
            <a:ext cx="156924" cy="1960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3042" y="3271123"/>
            <a:ext cx="1453277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Healthcare Facilities</a:t>
            </a:r>
            <a:endParaRPr lang="en-US" sz="1100" dirty="0"/>
          </a:p>
        </p:txBody>
      </p:sp>
      <p:sp>
        <p:nvSpPr>
          <p:cNvPr id="10" name="Text 4"/>
          <p:cNvSpPr/>
          <p:nvPr/>
        </p:nvSpPr>
        <p:spPr>
          <a:xfrm>
            <a:off x="523042" y="3522464"/>
            <a:ext cx="6617851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Medication, lab samples, patient file transport.</a:t>
            </a:r>
            <a:endParaRPr lang="en-US" sz="700" dirty="0"/>
          </a:p>
        </p:txBody>
      </p:sp>
      <p:sp>
        <p:nvSpPr>
          <p:cNvPr id="11" name="Shape 5"/>
          <p:cNvSpPr/>
          <p:nvPr/>
        </p:nvSpPr>
        <p:spPr>
          <a:xfrm>
            <a:off x="7373302" y="2689979"/>
            <a:ext cx="6850261" cy="1097399"/>
          </a:xfrm>
          <a:prstGeom prst="roundRect">
            <a:avLst>
              <a:gd name="adj" fmla="val 1589"/>
            </a:avLst>
          </a:prstGeom>
          <a:solidFill>
            <a:srgbClr val="3B3C3E"/>
          </a:solidFill>
          <a:ln/>
        </p:spPr>
      </p:sp>
      <p:sp>
        <p:nvSpPr>
          <p:cNvPr id="12" name="Shape 6"/>
          <p:cNvSpPr/>
          <p:nvPr/>
        </p:nvSpPr>
        <p:spPr>
          <a:xfrm>
            <a:off x="7489508" y="2806184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6B6E5E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353" y="2882503"/>
            <a:ext cx="156924" cy="1960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9508" y="3271123"/>
            <a:ext cx="1453277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Corporate Offices</a:t>
            </a:r>
            <a:endParaRPr lang="en-US" sz="1100" dirty="0"/>
          </a:p>
        </p:txBody>
      </p:sp>
      <p:sp>
        <p:nvSpPr>
          <p:cNvPr id="15" name="Text 8"/>
          <p:cNvSpPr/>
          <p:nvPr/>
        </p:nvSpPr>
        <p:spPr>
          <a:xfrm>
            <a:off x="7489508" y="3522464"/>
            <a:ext cx="6617851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Document, mail, and office supply distribution.</a:t>
            </a:r>
            <a:endParaRPr lang="en-US" sz="700" dirty="0"/>
          </a:p>
        </p:txBody>
      </p:sp>
      <p:sp>
        <p:nvSpPr>
          <p:cNvPr id="16" name="Shape 9"/>
          <p:cNvSpPr/>
          <p:nvPr/>
        </p:nvSpPr>
        <p:spPr>
          <a:xfrm>
            <a:off x="406837" y="3903583"/>
            <a:ext cx="6850261" cy="1097399"/>
          </a:xfrm>
          <a:prstGeom prst="roundRect">
            <a:avLst>
              <a:gd name="adj" fmla="val 1589"/>
            </a:avLst>
          </a:prstGeom>
          <a:solidFill>
            <a:srgbClr val="3B3C3E"/>
          </a:solidFill>
          <a:ln/>
        </p:spPr>
      </p:sp>
      <p:sp>
        <p:nvSpPr>
          <p:cNvPr id="17" name="Shape 10"/>
          <p:cNvSpPr/>
          <p:nvPr/>
        </p:nvSpPr>
        <p:spPr>
          <a:xfrm>
            <a:off x="523042" y="4019788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6B6E5E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87" y="4096107"/>
            <a:ext cx="156924" cy="19609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23042" y="4484727"/>
            <a:ext cx="1964174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Warehouses &amp; Manufacturing</a:t>
            </a:r>
            <a:endParaRPr lang="en-US" sz="1100" dirty="0"/>
          </a:p>
        </p:txBody>
      </p:sp>
      <p:sp>
        <p:nvSpPr>
          <p:cNvPr id="20" name="Text 12"/>
          <p:cNvSpPr/>
          <p:nvPr/>
        </p:nvSpPr>
        <p:spPr>
          <a:xfrm>
            <a:off x="523042" y="4736068"/>
            <a:ext cx="6617851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Material transport and inventory movement.</a:t>
            </a:r>
            <a:endParaRPr lang="en-US" sz="700" dirty="0"/>
          </a:p>
        </p:txBody>
      </p:sp>
      <p:sp>
        <p:nvSpPr>
          <p:cNvPr id="21" name="Shape 13"/>
          <p:cNvSpPr/>
          <p:nvPr/>
        </p:nvSpPr>
        <p:spPr>
          <a:xfrm>
            <a:off x="7373302" y="3903583"/>
            <a:ext cx="6850261" cy="1097399"/>
          </a:xfrm>
          <a:prstGeom prst="roundRect">
            <a:avLst>
              <a:gd name="adj" fmla="val 1589"/>
            </a:avLst>
          </a:prstGeom>
          <a:solidFill>
            <a:srgbClr val="3B3C3E"/>
          </a:solidFill>
          <a:ln/>
        </p:spPr>
      </p:sp>
      <p:sp>
        <p:nvSpPr>
          <p:cNvPr id="22" name="Shape 14"/>
          <p:cNvSpPr/>
          <p:nvPr/>
        </p:nvSpPr>
        <p:spPr>
          <a:xfrm>
            <a:off x="7489508" y="4019788"/>
            <a:ext cx="348734" cy="348734"/>
          </a:xfrm>
          <a:prstGeom prst="roundRect">
            <a:avLst>
              <a:gd name="adj" fmla="val 26217936"/>
            </a:avLst>
          </a:prstGeom>
          <a:solidFill>
            <a:srgbClr val="6B6E5E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5353" y="4096107"/>
            <a:ext cx="156924" cy="196096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489508" y="4484727"/>
            <a:ext cx="1453277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Hotels &amp; Hospitality</a:t>
            </a:r>
            <a:endParaRPr lang="en-US" sz="1100" dirty="0"/>
          </a:p>
        </p:txBody>
      </p:sp>
      <p:sp>
        <p:nvSpPr>
          <p:cNvPr id="25" name="Text 16"/>
          <p:cNvSpPr/>
          <p:nvPr/>
        </p:nvSpPr>
        <p:spPr>
          <a:xfrm>
            <a:off x="7489508" y="4736068"/>
            <a:ext cx="6617851" cy="14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Room service, luggage, and linen distribution.</a:t>
            </a:r>
            <a:endParaRPr lang="en-US" sz="700" dirty="0"/>
          </a:p>
        </p:txBody>
      </p:sp>
      <p:sp>
        <p:nvSpPr>
          <p:cNvPr id="26" name="Shape 17"/>
          <p:cNvSpPr/>
          <p:nvPr/>
        </p:nvSpPr>
        <p:spPr>
          <a:xfrm>
            <a:off x="406837" y="5189830"/>
            <a:ext cx="13816727" cy="22146"/>
          </a:xfrm>
          <a:prstGeom prst="rect">
            <a:avLst/>
          </a:prstGeom>
          <a:solidFill>
            <a:srgbClr val="C2C4B5">
              <a:alpha val="50000"/>
            </a:srgbClr>
          </a:solidFill>
          <a:ln/>
        </p:spPr>
      </p:sp>
      <p:sp>
        <p:nvSpPr>
          <p:cNvPr id="27" name="Text 18"/>
          <p:cNvSpPr/>
          <p:nvPr/>
        </p:nvSpPr>
        <p:spPr>
          <a:xfrm>
            <a:off x="406837" y="5386268"/>
            <a:ext cx="3275290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Expected Impact &amp; Future Enhancements</a:t>
            </a:r>
            <a:endParaRPr lang="en-US" sz="1350" dirty="0"/>
          </a:p>
        </p:txBody>
      </p:sp>
      <p:sp>
        <p:nvSpPr>
          <p:cNvPr id="28" name="Text 19"/>
          <p:cNvSpPr/>
          <p:nvPr/>
        </p:nvSpPr>
        <p:spPr>
          <a:xfrm>
            <a:off x="406837" y="5967413"/>
            <a:ext cx="3310652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30%</a:t>
            </a:r>
            <a:endParaRPr lang="en-US" sz="3000" dirty="0"/>
          </a:p>
        </p:txBody>
      </p:sp>
      <p:sp>
        <p:nvSpPr>
          <p:cNvPr id="29" name="Text 20"/>
          <p:cNvSpPr/>
          <p:nvPr/>
        </p:nvSpPr>
        <p:spPr>
          <a:xfrm>
            <a:off x="406837" y="6496288"/>
            <a:ext cx="331065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Reduction in manual logistics workload.</a:t>
            </a:r>
            <a:endParaRPr lang="en-US" sz="900" dirty="0"/>
          </a:p>
        </p:txBody>
      </p:sp>
      <p:sp>
        <p:nvSpPr>
          <p:cNvPr id="30" name="Text 21"/>
          <p:cNvSpPr/>
          <p:nvPr/>
        </p:nvSpPr>
        <p:spPr>
          <a:xfrm>
            <a:off x="3862745" y="5967413"/>
            <a:ext cx="3310652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5cm</a:t>
            </a:r>
            <a:endParaRPr lang="en-US" sz="3000" dirty="0"/>
          </a:p>
        </p:txBody>
      </p:sp>
      <p:sp>
        <p:nvSpPr>
          <p:cNvPr id="31" name="Text 22"/>
          <p:cNvSpPr/>
          <p:nvPr/>
        </p:nvSpPr>
        <p:spPr>
          <a:xfrm>
            <a:off x="3862745" y="6496288"/>
            <a:ext cx="331065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 localization accuracy for precise navigation.</a:t>
            </a:r>
            <a:endParaRPr lang="en-US" sz="900" dirty="0"/>
          </a:p>
        </p:txBody>
      </p:sp>
      <p:sp>
        <p:nvSpPr>
          <p:cNvPr id="32" name="Text 23"/>
          <p:cNvSpPr/>
          <p:nvPr/>
        </p:nvSpPr>
        <p:spPr>
          <a:xfrm>
            <a:off x="2134791" y="6972657"/>
            <a:ext cx="3310652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24/7</a:t>
            </a:r>
            <a:endParaRPr lang="en-US" sz="3000" dirty="0"/>
          </a:p>
        </p:txBody>
      </p:sp>
      <p:sp>
        <p:nvSpPr>
          <p:cNvPr id="33" name="Text 24"/>
          <p:cNvSpPr/>
          <p:nvPr/>
        </p:nvSpPr>
        <p:spPr>
          <a:xfrm>
            <a:off x="2134791" y="7501533"/>
            <a:ext cx="331065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Continuous autonomous operation capability.</a:t>
            </a:r>
            <a:endParaRPr lang="en-US" sz="900" dirty="0"/>
          </a:p>
        </p:txBody>
      </p:sp>
      <p:sp>
        <p:nvSpPr>
          <p:cNvPr id="34" name="Text 25"/>
          <p:cNvSpPr/>
          <p:nvPr/>
        </p:nvSpPr>
        <p:spPr>
          <a:xfrm>
            <a:off x="7464623" y="5883116"/>
            <a:ext cx="676656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Future Vision:</a:t>
            </a: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Integrating advanced AI and multi-robot coordination.</a:t>
            </a:r>
            <a:endParaRPr lang="en-US" sz="900" dirty="0"/>
          </a:p>
        </p:txBody>
      </p:sp>
      <p:sp>
        <p:nvSpPr>
          <p:cNvPr id="35" name="Text 26"/>
          <p:cNvSpPr/>
          <p:nvPr/>
        </p:nvSpPr>
        <p:spPr>
          <a:xfrm>
            <a:off x="7464623" y="6173510"/>
            <a:ext cx="676656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AI-based predictive navigation and traffic learning.</a:t>
            </a:r>
            <a:endParaRPr lang="en-US" sz="900" dirty="0"/>
          </a:p>
        </p:txBody>
      </p:sp>
      <p:sp>
        <p:nvSpPr>
          <p:cNvPr id="36" name="Text 27"/>
          <p:cNvSpPr/>
          <p:nvPr/>
        </p:nvSpPr>
        <p:spPr>
          <a:xfrm>
            <a:off x="7464623" y="6399967"/>
            <a:ext cx="676656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Multi-floor operation via elevator/door integration.</a:t>
            </a:r>
            <a:endParaRPr lang="en-US" sz="900" dirty="0"/>
          </a:p>
        </p:txBody>
      </p:sp>
      <p:sp>
        <p:nvSpPr>
          <p:cNvPr id="37" name="Text 28"/>
          <p:cNvSpPr/>
          <p:nvPr/>
        </p:nvSpPr>
        <p:spPr>
          <a:xfrm>
            <a:off x="7464623" y="6626423"/>
            <a:ext cx="676656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Swarm intelligence for coordinated robot fleets.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797" y="669608"/>
            <a:ext cx="7822406" cy="162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400"/>
              </a:lnSpc>
              <a:buNone/>
            </a:pPr>
            <a:r>
              <a:rPr lang="en-US" sz="5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Revolutionising Indoor Mobility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60797" y="2581037"/>
            <a:ext cx="782240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NAMI offers a versatile, adaptable, and innovative platform leveraging LIDAR-SLAM technology.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0797" y="3397568"/>
            <a:ext cx="3816787" cy="1435418"/>
          </a:xfrm>
          <a:prstGeom prst="roundRect">
            <a:avLst>
              <a:gd name="adj" fmla="val 764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7937" y="3397568"/>
            <a:ext cx="91440" cy="1435418"/>
          </a:xfrm>
          <a:prstGeom prst="roundRect">
            <a:avLst>
              <a:gd name="adj" fmla="val 30973"/>
            </a:avLst>
          </a:prstGeom>
          <a:solidFill>
            <a:srgbClr val="9FA582"/>
          </a:solidFill>
          <a:ln/>
        </p:spPr>
      </p:sp>
      <p:sp>
        <p:nvSpPr>
          <p:cNvPr id="7" name="Text 4"/>
          <p:cNvSpPr/>
          <p:nvPr/>
        </p:nvSpPr>
        <p:spPr>
          <a:xfrm>
            <a:off x="940951" y="3609142"/>
            <a:ext cx="23600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Innovation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40951" y="4017288"/>
            <a:ext cx="332505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Infrastructure-free deployment across any indoor layout.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4666298" y="3397568"/>
            <a:ext cx="3816906" cy="1435418"/>
          </a:xfrm>
          <a:prstGeom prst="roundRect">
            <a:avLst>
              <a:gd name="adj" fmla="val 764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43438" y="3397568"/>
            <a:ext cx="91440" cy="1435418"/>
          </a:xfrm>
          <a:prstGeom prst="roundRect">
            <a:avLst>
              <a:gd name="adj" fmla="val 30973"/>
            </a:avLst>
          </a:prstGeom>
          <a:solidFill>
            <a:srgbClr val="9FA582"/>
          </a:solidFill>
          <a:ln/>
        </p:spPr>
      </p:sp>
      <p:sp>
        <p:nvSpPr>
          <p:cNvPr id="11" name="Text 8"/>
          <p:cNvSpPr/>
          <p:nvPr/>
        </p:nvSpPr>
        <p:spPr>
          <a:xfrm>
            <a:off x="4946452" y="3609142"/>
            <a:ext cx="23600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Adaptability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946452" y="4017288"/>
            <a:ext cx="332517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Real-time handling of dynamic obstacles and environments.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0797" y="5021699"/>
            <a:ext cx="3816787" cy="1435418"/>
          </a:xfrm>
          <a:prstGeom prst="roundRect">
            <a:avLst>
              <a:gd name="adj" fmla="val 764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37937" y="5021699"/>
            <a:ext cx="91440" cy="1435418"/>
          </a:xfrm>
          <a:prstGeom prst="roundRect">
            <a:avLst>
              <a:gd name="adj" fmla="val 30973"/>
            </a:avLst>
          </a:prstGeom>
          <a:solidFill>
            <a:srgbClr val="9FA582"/>
          </a:solidFill>
          <a:ln/>
        </p:spPr>
      </p:sp>
      <p:sp>
        <p:nvSpPr>
          <p:cNvPr id="15" name="Text 12"/>
          <p:cNvSpPr/>
          <p:nvPr/>
        </p:nvSpPr>
        <p:spPr>
          <a:xfrm>
            <a:off x="940951" y="5233273"/>
            <a:ext cx="23600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Efficiency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40951" y="5641419"/>
            <a:ext cx="332505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Automated logistics reducing human workload and operational costs.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60797" y="6740247"/>
            <a:ext cx="236005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Thank You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60797" y="7318296"/>
            <a:ext cx="7822406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Questions and Discussion are Welcome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538</Words>
  <Application>Microsoft Macintosh PowerPoint</Application>
  <PresentationFormat>Custom</PresentationFormat>
  <Paragraphs>99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Outfit Bold</vt:lpstr>
      <vt:lpstr>Calibri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Office User</cp:lastModifiedBy>
  <cp:revision>3</cp:revision>
  <dcterms:created xsi:type="dcterms:W3CDTF">2025-10-15T06:46:33Z</dcterms:created>
  <dcterms:modified xsi:type="dcterms:W3CDTF">2025-10-15T09:53:45Z</dcterms:modified>
</cp:coreProperties>
</file>